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Roboto"/>
      <p:regular r:id="rId27"/>
      <p:bold r:id="rId28"/>
      <p:italic r:id="rId29"/>
      <p:boldItalic r:id="rId30"/>
    </p:embeddedFont>
    <p:embeddedFont>
      <p:font typeface="Lobster"/>
      <p:regular r:id="rId31"/>
    </p:embeddedFont>
    <p:embeddedFont>
      <p:font typeface="Pacifico"/>
      <p:regular r:id="rId32"/>
    </p:embeddedFont>
    <p:embeddedFont>
      <p:font typeface="Merriweather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-bold.fntdata"/><Relationship Id="rId27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obster-regular.fntdata"/><Relationship Id="rId30" Type="http://schemas.openxmlformats.org/officeDocument/2006/relationships/font" Target="fonts/Roboto-boldItalic.fntdata"/><Relationship Id="rId11" Type="http://schemas.openxmlformats.org/officeDocument/2006/relationships/slide" Target="slides/slide6.xml"/><Relationship Id="rId33" Type="http://schemas.openxmlformats.org/officeDocument/2006/relationships/font" Target="fonts/Merriweather-regular.fntdata"/><Relationship Id="rId10" Type="http://schemas.openxmlformats.org/officeDocument/2006/relationships/slide" Target="slides/slide5.xml"/><Relationship Id="rId32" Type="http://schemas.openxmlformats.org/officeDocument/2006/relationships/font" Target="fonts/Pacifico-regular.fntdata"/><Relationship Id="rId13" Type="http://schemas.openxmlformats.org/officeDocument/2006/relationships/slide" Target="slides/slide8.xml"/><Relationship Id="rId35" Type="http://schemas.openxmlformats.org/officeDocument/2006/relationships/font" Target="fonts/Merriweather-italic.fntdata"/><Relationship Id="rId12" Type="http://schemas.openxmlformats.org/officeDocument/2006/relationships/slide" Target="slides/slide7.xml"/><Relationship Id="rId34" Type="http://schemas.openxmlformats.org/officeDocument/2006/relationships/font" Target="fonts/Merriweather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Merriweather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11a7bfb7b7f9854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11a7bfb7b7f9854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11a7bfb7b7f9854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11a7bfb7b7f9854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11a7bfb7b7f9854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11a7bfb7b7f9854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11a7bfb7b7f9854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11a7bfb7b7f9854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46e2a56e77981099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46e2a56e7798109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46e2a56e77981099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46e2a56e77981099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46e2a56e77981099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46e2a56e77981099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46e2a56e77981099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46e2a56e77981099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6e2a56e77981099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6e2a56e77981099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46e2a56e77981099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46e2a56e77981099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1a7bfb7b7f9854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11a7bfb7b7f9854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6e2a56e77981099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46e2a56e77981099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bab6e44574e4766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6bab6e44574e4766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11a7bfb7b7f9854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11a7bfb7b7f9854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11a7bfb7b7f9854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11a7bfb7b7f9854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1a7bfb7b7f9854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1a7bfb7b7f9854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11a7bfb7b7f9854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11a7bfb7b7f9854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11a7bfb7b7f9854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11a7bfb7b7f9854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11a7bfb7b7f9854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11a7bfb7b7f9854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11a7bfb7b7f9854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11a7bfb7b7f9854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Relationship Id="rId4" Type="http://schemas.openxmlformats.org/officeDocument/2006/relationships/image" Target="../media/image1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Relationship Id="rId4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Relationship Id="rId4" Type="http://schemas.openxmlformats.org/officeDocument/2006/relationships/image" Target="../media/image14.jpg"/><Relationship Id="rId5" Type="http://schemas.openxmlformats.org/officeDocument/2006/relationships/image" Target="../media/image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Relationship Id="rId4" Type="http://schemas.openxmlformats.org/officeDocument/2006/relationships/image" Target="../media/image1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Relationship Id="rId4" Type="http://schemas.openxmlformats.org/officeDocument/2006/relationships/image" Target="../media/image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jpg"/><Relationship Id="rId4" Type="http://schemas.openxmlformats.org/officeDocument/2006/relationships/image" Target="../media/image2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g"/><Relationship Id="rId4" Type="http://schemas.openxmlformats.org/officeDocument/2006/relationships/image" Target="../media/image2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hyperlink" Target="mailto:rector@rshu.r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jpg"/><Relationship Id="rId4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237075"/>
            <a:ext cx="7748700" cy="15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980000"/>
                </a:solidFill>
                <a:latin typeface="Pacifico"/>
                <a:ea typeface="Pacifico"/>
                <a:cs typeface="Pacifico"/>
                <a:sym typeface="Pacifico"/>
              </a:rPr>
              <a:t>«Есть только миг между прошлым и будущим. Преемственность поколений»</a:t>
            </a:r>
            <a:endParaRPr>
              <a:solidFill>
                <a:srgbClr val="98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311700" y="1586425"/>
            <a:ext cx="4242600" cy="204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accent5"/>
                </a:solidFill>
                <a:latin typeface="Lobster"/>
                <a:ea typeface="Lobster"/>
                <a:cs typeface="Lobster"/>
                <a:sym typeface="Lobster"/>
              </a:rPr>
              <a:t>Российский государственный гидрометеорологический университет</a:t>
            </a:r>
            <a:endParaRPr sz="1900">
              <a:solidFill>
                <a:schemeClr val="accent5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accent5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accent5"/>
                </a:solidFill>
                <a:latin typeface="Lobster"/>
                <a:ea typeface="Lobster"/>
                <a:cs typeface="Lobster"/>
                <a:sym typeface="Lobster"/>
              </a:rPr>
              <a:t>Институт «Полярная академия»</a:t>
            </a:r>
            <a:endParaRPr sz="1900">
              <a:solidFill>
                <a:schemeClr val="accent5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accent5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accent5"/>
                </a:solidFill>
                <a:latin typeface="Lobster"/>
                <a:ea typeface="Lobster"/>
                <a:cs typeface="Lobster"/>
                <a:sym typeface="Lobster"/>
              </a:rPr>
              <a:t>Санкт-Петербург, 2022г.</a:t>
            </a:r>
            <a:endParaRPr sz="1900">
              <a:solidFill>
                <a:schemeClr val="accent5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5400" y="1337725"/>
            <a:ext cx="3285076" cy="380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type="title"/>
          </p:nvPr>
        </p:nvSpPr>
        <p:spPr>
          <a:xfrm>
            <a:off x="311700" y="539725"/>
            <a:ext cx="8520600" cy="403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980000"/>
                </a:solidFill>
                <a:latin typeface="Pacifico"/>
                <a:ea typeface="Pacifico"/>
                <a:cs typeface="Pacifico"/>
                <a:sym typeface="Pacifico"/>
              </a:rPr>
              <a:t>Качественные и количественные результаты:</a:t>
            </a:r>
            <a:endParaRPr>
              <a:solidFill>
                <a:srgbClr val="9800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Pacifico"/>
              <a:buAutoNum type="arabicPeriod"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Расширение кругозора, приобщение к истории, улучшение качества общения между студентами, преподавателями и работниками университета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311700" y="539725"/>
            <a:ext cx="8520600" cy="406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2. Количество мероприятий, проведенных в рамках проекта - </a:t>
            </a:r>
            <a:r>
              <a:rPr lang="ru">
                <a:solidFill>
                  <a:srgbClr val="980000"/>
                </a:solidFill>
                <a:latin typeface="Pacifico"/>
                <a:ea typeface="Pacifico"/>
                <a:cs typeface="Pacifico"/>
                <a:sym typeface="Pacifico"/>
              </a:rPr>
              <a:t>5</a:t>
            </a:r>
            <a:r>
              <a:rPr lang="ru">
                <a:latin typeface="Pacifico"/>
                <a:ea typeface="Pacifico"/>
                <a:cs typeface="Pacifico"/>
                <a:sym typeface="Pacifico"/>
              </a:rPr>
              <a:t>;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3. Количество добровольцев, принявших участие в проекте - </a:t>
            </a:r>
            <a:r>
              <a:rPr lang="ru">
                <a:solidFill>
                  <a:srgbClr val="980000"/>
                </a:solidFill>
                <a:latin typeface="Pacifico"/>
                <a:ea typeface="Pacifico"/>
                <a:cs typeface="Pacifico"/>
                <a:sym typeface="Pacifico"/>
              </a:rPr>
              <a:t>6</a:t>
            </a:r>
            <a:r>
              <a:rPr lang="ru">
                <a:latin typeface="Pacifico"/>
                <a:ea typeface="Pacifico"/>
                <a:cs typeface="Pacifico"/>
                <a:sym typeface="Pacifico"/>
              </a:rPr>
              <a:t>;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4. Количество человек, принявших участие в мероприятиях проекта - </a:t>
            </a:r>
            <a:r>
              <a:rPr lang="ru">
                <a:solidFill>
                  <a:srgbClr val="980000"/>
                </a:solidFill>
                <a:latin typeface="Pacifico"/>
                <a:ea typeface="Pacifico"/>
                <a:cs typeface="Pacifico"/>
                <a:sym typeface="Pacifico"/>
              </a:rPr>
              <a:t>340</a:t>
            </a:r>
            <a:r>
              <a:rPr lang="ru">
                <a:latin typeface="Pacifico"/>
                <a:ea typeface="Pacifico"/>
                <a:cs typeface="Pacifico"/>
                <a:sym typeface="Pacifico"/>
              </a:rPr>
              <a:t>.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ctrTitle"/>
          </p:nvPr>
        </p:nvSpPr>
        <p:spPr>
          <a:xfrm>
            <a:off x="311700" y="839650"/>
            <a:ext cx="8520600" cy="17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5700">
                <a:solidFill>
                  <a:schemeClr val="accent5"/>
                </a:solidFill>
                <a:latin typeface="Pacifico"/>
                <a:ea typeface="Pacifico"/>
                <a:cs typeface="Pacifico"/>
                <a:sym typeface="Pacifico"/>
              </a:rPr>
              <a:t>Приложение</a:t>
            </a:r>
            <a:endParaRPr sz="5700">
              <a:solidFill>
                <a:schemeClr val="accent5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1" name="Google Shape;131;p24"/>
          <p:cNvSpPr txBox="1"/>
          <p:nvPr>
            <p:ph idx="1" type="subTitle"/>
          </p:nvPr>
        </p:nvSpPr>
        <p:spPr>
          <a:xfrm>
            <a:off x="311700" y="523235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2" name="Google Shape;1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4300" y="839650"/>
            <a:ext cx="4318000" cy="3918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Выставочные экспонаты: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8" name="Google Shape;138;p2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/>
          </a:p>
        </p:txBody>
      </p:sp>
      <p:sp>
        <p:nvSpPr>
          <p:cNvPr id="139" name="Google Shape;139;p2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92800"/>
            <a:ext cx="3999895" cy="3301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2401" y="1392800"/>
            <a:ext cx="3999895" cy="3301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3675" y="1524224"/>
            <a:ext cx="4143999" cy="3294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82" y="152391"/>
            <a:ext cx="4391997" cy="32940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0"/>
            <a:ext cx="4419596" cy="301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52974"/>
            <a:ext cx="4419596" cy="301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68600" y="2724150"/>
            <a:ext cx="3606795" cy="2419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Google Shape;16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435187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63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49025"/>
            <a:ext cx="4021970" cy="301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5" y="1822225"/>
            <a:ext cx="4021970" cy="301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72825"/>
            <a:ext cx="4021970" cy="301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5" y="1822225"/>
            <a:ext cx="4021970" cy="301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8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15159"/>
            <a:ext cx="4021970" cy="301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5" y="1822225"/>
            <a:ext cx="4021970" cy="301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/>
          <p:nvPr>
            <p:ph type="title"/>
          </p:nvPr>
        </p:nvSpPr>
        <p:spPr>
          <a:xfrm>
            <a:off x="311725" y="0"/>
            <a:ext cx="3706500" cy="459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rgbClr val="EA9999"/>
                </a:solidFill>
                <a:latin typeface="Pacifico"/>
                <a:ea typeface="Pacifico"/>
                <a:cs typeface="Pacifico"/>
                <a:sym typeface="Pacifico"/>
              </a:rPr>
              <a:t>16.06.2022</a:t>
            </a:r>
            <a:r>
              <a:rPr lang="ru" sz="2400">
                <a:latin typeface="Pacifico"/>
                <a:ea typeface="Pacifico"/>
                <a:cs typeface="Pacifico"/>
                <a:sym typeface="Pacifico"/>
              </a:rPr>
              <a:t> состоялось торжественное открытие первой выставки проекта «Есть только миг между прошлым и будущим. Преемственность поколений. </a:t>
            </a:r>
            <a:r>
              <a:rPr lang="ru" sz="2400">
                <a:solidFill>
                  <a:srgbClr val="E06666"/>
                </a:solidFill>
                <a:latin typeface="Pacifico"/>
                <a:ea typeface="Pacifico"/>
                <a:cs typeface="Pacifico"/>
                <a:sym typeface="Pacifico"/>
              </a:rPr>
              <a:t>Великая Отечественная война</a:t>
            </a:r>
            <a:r>
              <a:rPr lang="ru" sz="2400">
                <a:latin typeface="Pacifico"/>
                <a:ea typeface="Pacifico"/>
                <a:cs typeface="Pacifico"/>
                <a:sym typeface="Pacifico"/>
              </a:rPr>
              <a:t>»</a:t>
            </a:r>
            <a:endParaRPr sz="24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2" name="Google Shape;72;p1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3" name="Google Shape;7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4675" y="500925"/>
            <a:ext cx="4166397" cy="4098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 txBox="1"/>
          <p:nvPr>
            <p:ph type="title"/>
          </p:nvPr>
        </p:nvSpPr>
        <p:spPr>
          <a:xfrm>
            <a:off x="381000" y="0"/>
            <a:ext cx="8451300" cy="182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Первая выставка открыта до 15.07.2022</a:t>
            </a:r>
            <a:endParaRPr>
              <a:solidFill>
                <a:srgbClr val="CC00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Будние дни </a:t>
            </a:r>
            <a:r>
              <a:rPr lang="ru">
                <a:solidFill>
                  <a:srgbClr val="6AA84F"/>
                </a:solidFill>
                <a:latin typeface="Pacifico"/>
                <a:ea typeface="Pacifico"/>
                <a:cs typeface="Pacifico"/>
                <a:sym typeface="Pacifico"/>
              </a:rPr>
              <a:t>с 9:00 до 17:00</a:t>
            </a:r>
            <a:endParaRPr>
              <a:solidFill>
                <a:srgbClr val="6AA84F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Суббота и воскресенье - </a:t>
            </a:r>
            <a:r>
              <a:rPr lang="ru">
                <a:solidFill>
                  <a:srgbClr val="6AA84F"/>
                </a:solidFill>
                <a:latin typeface="Pacifico"/>
                <a:ea typeface="Pacifico"/>
                <a:cs typeface="Pacifico"/>
                <a:sym typeface="Pacifico"/>
              </a:rPr>
              <a:t>выходные дни</a:t>
            </a:r>
            <a:endParaRPr>
              <a:solidFill>
                <a:srgbClr val="6AA84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90" name="Google Shape;19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1013" y="1822225"/>
            <a:ext cx="4021970" cy="3016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3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Если у вас есть вопросы, то!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Пишите : </a:t>
            </a:r>
            <a:r>
              <a:rPr lang="ru" u="sng">
                <a:solidFill>
                  <a:schemeClr val="hlink"/>
                </a:solidFill>
                <a:latin typeface="Pacifico"/>
                <a:ea typeface="Pacifico"/>
                <a:cs typeface="Pacifico"/>
                <a:sym typeface="Pacifico"/>
                <a:hlinkClick r:id="rId3"/>
              </a:rPr>
              <a:t>rector@rshu.ru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Звоните :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FFFF"/>
                </a:solidFill>
                <a:latin typeface="Pacifico"/>
                <a:ea typeface="Pacifico"/>
                <a:cs typeface="Pacifico"/>
                <a:sym typeface="Pacifico"/>
              </a:rPr>
              <a:t>8-921-587-01-02</a:t>
            </a:r>
            <a:endParaRPr>
              <a:solidFill>
                <a:srgbClr val="00FF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96" name="Google Shape;196;p33"/>
          <p:cNvSpPr txBox="1"/>
          <p:nvPr>
            <p:ph idx="1" type="body"/>
          </p:nvPr>
        </p:nvSpPr>
        <p:spPr>
          <a:xfrm>
            <a:off x="4572000" y="1038723"/>
            <a:ext cx="41664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5100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Будем рады видеть вас!</a:t>
            </a:r>
            <a:endParaRPr sz="28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25" y="500925"/>
            <a:ext cx="3706500" cy="378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В выставочном зале </a:t>
            </a:r>
            <a:r>
              <a:rPr lang="ru">
                <a:solidFill>
                  <a:srgbClr val="EA9999"/>
                </a:solidFill>
                <a:latin typeface="Pacifico"/>
                <a:ea typeface="Pacifico"/>
                <a:cs typeface="Pacifico"/>
                <a:sym typeface="Pacifico"/>
              </a:rPr>
              <a:t>представлены</a:t>
            </a:r>
            <a:r>
              <a:rPr lang="ru">
                <a:latin typeface="Pacifico"/>
                <a:ea typeface="Pacifico"/>
                <a:cs typeface="Pacifico"/>
                <a:sym typeface="Pacifico"/>
              </a:rPr>
              <a:t> : личные коллекции ректора РГГМУ Михеева В.Л.,  работников университета и студентов.</a:t>
            </a:r>
            <a:endParaRPr sz="20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5175" y="493950"/>
            <a:ext cx="4605401" cy="4098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>
                <a:latin typeface="Pacifico"/>
                <a:ea typeface="Pacifico"/>
                <a:cs typeface="Pacifico"/>
                <a:sym typeface="Pacifico"/>
              </a:rPr>
              <a:t>Здесь вы </a:t>
            </a:r>
            <a:r>
              <a:rPr lang="ru" sz="2100">
                <a:solidFill>
                  <a:srgbClr val="EA9999"/>
                </a:solidFill>
                <a:latin typeface="Pacifico"/>
                <a:ea typeface="Pacifico"/>
                <a:cs typeface="Pacifico"/>
                <a:sym typeface="Pacifico"/>
              </a:rPr>
              <a:t>можете увидеть :</a:t>
            </a:r>
            <a:endParaRPr sz="2100">
              <a:solidFill>
                <a:srgbClr val="EA9999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Pacifico"/>
              <a:buAutoNum type="arabicPeriod"/>
            </a:pPr>
            <a:r>
              <a:rPr lang="ru" sz="2100">
                <a:latin typeface="Pacifico"/>
                <a:ea typeface="Pacifico"/>
                <a:cs typeface="Pacifico"/>
                <a:sym typeface="Pacifico"/>
              </a:rPr>
              <a:t>Ордена и медали;</a:t>
            </a:r>
            <a:endParaRPr sz="2100">
              <a:latin typeface="Pacifico"/>
              <a:ea typeface="Pacifico"/>
              <a:cs typeface="Pacifico"/>
              <a:sym typeface="Pacifico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Pacifico"/>
              <a:buAutoNum type="arabicPeriod"/>
            </a:pPr>
            <a:r>
              <a:rPr lang="ru" sz="2100">
                <a:latin typeface="Pacifico"/>
                <a:ea typeface="Pacifico"/>
                <a:cs typeface="Pacifico"/>
                <a:sym typeface="Pacifico"/>
              </a:rPr>
              <a:t>Значки и открытки;</a:t>
            </a:r>
            <a:endParaRPr sz="2100">
              <a:latin typeface="Pacifico"/>
              <a:ea typeface="Pacifico"/>
              <a:cs typeface="Pacifico"/>
              <a:sym typeface="Pacifico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Pacifico"/>
              <a:buAutoNum type="arabicPeriod"/>
            </a:pPr>
            <a:r>
              <a:rPr lang="ru" sz="2100">
                <a:latin typeface="Pacifico"/>
                <a:ea typeface="Pacifico"/>
                <a:cs typeface="Pacifico"/>
                <a:sym typeface="Pacifico"/>
              </a:rPr>
              <a:t>Вещи военного времени;</a:t>
            </a:r>
            <a:endParaRPr sz="2100">
              <a:latin typeface="Pacifico"/>
              <a:ea typeface="Pacifico"/>
              <a:cs typeface="Pacifico"/>
              <a:sym typeface="Pacifico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Pacifico"/>
              <a:buAutoNum type="arabicPeriod"/>
            </a:pPr>
            <a:r>
              <a:rPr lang="ru" sz="2100">
                <a:latin typeface="Pacifico"/>
                <a:ea typeface="Pacifico"/>
                <a:cs typeface="Pacifico"/>
                <a:sym typeface="Pacifico"/>
              </a:rPr>
              <a:t>Холодное и огнестрельное оружие;</a:t>
            </a:r>
            <a:endParaRPr sz="2100">
              <a:latin typeface="Pacifico"/>
              <a:ea typeface="Pacifico"/>
              <a:cs typeface="Pacifico"/>
              <a:sym typeface="Pacifico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Pacifico"/>
              <a:buAutoNum type="arabicPeriod"/>
            </a:pPr>
            <a:r>
              <a:rPr lang="ru" sz="2100">
                <a:latin typeface="Pacifico"/>
                <a:ea typeface="Pacifico"/>
                <a:cs typeface="Pacifico"/>
                <a:sym typeface="Pacifico"/>
              </a:rPr>
              <a:t>Бюсты, портреты,картины ;</a:t>
            </a:r>
            <a:endParaRPr sz="2100">
              <a:latin typeface="Pacifico"/>
              <a:ea typeface="Pacifico"/>
              <a:cs typeface="Pacifico"/>
              <a:sym typeface="Pacifico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Pacifico"/>
              <a:buAutoNum type="arabicPeriod"/>
            </a:pPr>
            <a:r>
              <a:rPr lang="ru" sz="2100">
                <a:latin typeface="Pacifico"/>
                <a:ea typeface="Pacifico"/>
                <a:cs typeface="Pacifico"/>
                <a:sym typeface="Pacifico"/>
              </a:rPr>
              <a:t>Письма и военные пропуски;</a:t>
            </a:r>
            <a:endParaRPr sz="2100">
              <a:latin typeface="Pacifico"/>
              <a:ea typeface="Pacifico"/>
              <a:cs typeface="Pacifico"/>
              <a:sym typeface="Pacifico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Font typeface="Pacifico"/>
              <a:buAutoNum type="arabicPeriod"/>
            </a:pPr>
            <a:r>
              <a:rPr lang="ru" sz="2100">
                <a:latin typeface="Pacifico"/>
                <a:ea typeface="Pacifico"/>
                <a:cs typeface="Pacifico"/>
                <a:sym typeface="Pacifico"/>
              </a:rPr>
              <a:t>Знамена и коллекционные монеты.</a:t>
            </a:r>
            <a:endParaRPr sz="21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8000" y="62858"/>
            <a:ext cx="3345199" cy="2508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043998" y="2043501"/>
            <a:ext cx="2657151" cy="3542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11725" y="136325"/>
            <a:ext cx="3706500" cy="22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rgbClr val="EA9999"/>
                </a:solidFill>
                <a:latin typeface="Pacifico"/>
                <a:ea typeface="Pacifico"/>
                <a:cs typeface="Pacifico"/>
                <a:sym typeface="Pacifico"/>
              </a:rPr>
              <a:t>Всего запланировано 5 выставок:</a:t>
            </a:r>
            <a:endParaRPr sz="2400">
              <a:latin typeface="Pacifico"/>
              <a:ea typeface="Pacifico"/>
              <a:cs typeface="Pacifico"/>
              <a:sym typeface="Pacific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acifico"/>
              <a:buAutoNum type="arabicPeriod"/>
            </a:pPr>
            <a:r>
              <a:rPr lang="ru" sz="2400">
                <a:latin typeface="Pacifico"/>
                <a:ea typeface="Pacifico"/>
                <a:cs typeface="Pacifico"/>
                <a:sym typeface="Pacifico"/>
              </a:rPr>
              <a:t>“Великая Отечественная война”</a:t>
            </a:r>
            <a:endParaRPr sz="2400">
              <a:latin typeface="Pacifico"/>
              <a:ea typeface="Pacifico"/>
              <a:cs typeface="Pacifico"/>
              <a:sym typeface="Pacific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acifico"/>
              <a:buAutoNum type="arabicPeriod"/>
            </a:pPr>
            <a:r>
              <a:rPr lang="ru" sz="2400">
                <a:latin typeface="Pacifico"/>
                <a:ea typeface="Pacifico"/>
                <a:cs typeface="Pacifico"/>
                <a:sym typeface="Pacifico"/>
              </a:rPr>
              <a:t>«Блокада Ленинграда»</a:t>
            </a:r>
            <a:endParaRPr sz="2400">
              <a:latin typeface="Pacifico"/>
              <a:ea typeface="Pacifico"/>
              <a:cs typeface="Pacifico"/>
              <a:sym typeface="Pacific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acifico"/>
              <a:buAutoNum type="arabicPeriod"/>
            </a:pPr>
            <a:r>
              <a:rPr lang="ru" sz="2400">
                <a:latin typeface="Pacifico"/>
                <a:ea typeface="Pacifico"/>
                <a:cs typeface="Pacifico"/>
                <a:sym typeface="Pacifico"/>
              </a:rPr>
              <a:t>«День Туриста»</a:t>
            </a:r>
            <a:endParaRPr sz="2400">
              <a:latin typeface="Pacifico"/>
              <a:ea typeface="Pacifico"/>
              <a:cs typeface="Pacifico"/>
              <a:sym typeface="Pacific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acifico"/>
              <a:buAutoNum type="arabicPeriod"/>
            </a:pPr>
            <a:r>
              <a:rPr lang="ru" sz="2400">
                <a:latin typeface="Pacifico"/>
                <a:ea typeface="Pacifico"/>
                <a:cs typeface="Pacifico"/>
                <a:sym typeface="Pacifico"/>
              </a:rPr>
              <a:t>“Архив Красного Креста. Дореволюционные плакаты”</a:t>
            </a:r>
            <a:endParaRPr sz="2400">
              <a:latin typeface="Pacifico"/>
              <a:ea typeface="Pacifico"/>
              <a:cs typeface="Pacifico"/>
              <a:sym typeface="Pacifico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Pacifico"/>
              <a:buAutoNum type="arabicPeriod"/>
            </a:pPr>
            <a:r>
              <a:rPr lang="ru" sz="2400">
                <a:latin typeface="Pacifico"/>
                <a:ea typeface="Pacifico"/>
                <a:cs typeface="Pacifico"/>
                <a:sym typeface="Pacifico"/>
              </a:rPr>
              <a:t>« Лучший праздник - Новый год!»</a:t>
            </a:r>
            <a:endParaRPr sz="2400"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8" y="229950"/>
            <a:ext cx="3706497" cy="2779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5769" y="2135024"/>
            <a:ext cx="3706497" cy="2779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500">
                <a:solidFill>
                  <a:srgbClr val="980000"/>
                </a:solidFill>
                <a:latin typeface="Pacifico"/>
                <a:ea typeface="Pacifico"/>
                <a:cs typeface="Pacifico"/>
                <a:sym typeface="Pacifico"/>
              </a:rPr>
              <a:t>Цели и задачи проекта</a:t>
            </a:r>
            <a:endParaRPr sz="4500">
              <a:solidFill>
                <a:srgbClr val="98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311700" y="897475"/>
            <a:ext cx="8520600" cy="36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980000"/>
                </a:solidFill>
                <a:latin typeface="Pacifico"/>
                <a:ea typeface="Pacifico"/>
                <a:cs typeface="Pacifico"/>
                <a:sym typeface="Pacifico"/>
              </a:rPr>
              <a:t>Цели</a:t>
            </a:r>
            <a:r>
              <a:rPr lang="ru">
                <a:latin typeface="Pacifico"/>
                <a:ea typeface="Pacifico"/>
                <a:cs typeface="Pacifico"/>
                <a:sym typeface="Pacifico"/>
              </a:rPr>
              <a:t>: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Pacifico"/>
              <a:buAutoNum type="arabicPeriod"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Развитие контактов и взаимодействий между студентами;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Pacifico"/>
              <a:buAutoNum type="arabicPeriod"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Патриотическое воспитание, уважение к истории своей страны;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311700" y="880525"/>
            <a:ext cx="8520600" cy="34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980000"/>
                </a:solidFill>
                <a:latin typeface="Pacifico"/>
                <a:ea typeface="Pacifico"/>
                <a:cs typeface="Pacifico"/>
                <a:sym typeface="Pacifico"/>
              </a:rPr>
              <a:t>Задачи проекта:</a:t>
            </a:r>
            <a:endParaRPr>
              <a:solidFill>
                <a:srgbClr val="9800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Pacifico"/>
              <a:buAutoNum type="arabicPeriod"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Сбор экспонатов для выставок;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Pacifico"/>
              <a:buAutoNum type="arabicPeriod"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Оформление аудитории для выставки;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Font typeface="Pacifico"/>
              <a:buAutoNum type="arabicPeriod"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Умение классифицировать и совмещать прошлое и настоящее.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/>
          <p:nvPr>
            <p:ph type="title"/>
          </p:nvPr>
        </p:nvSpPr>
        <p:spPr>
          <a:xfrm>
            <a:off x="311700" y="821275"/>
            <a:ext cx="8520600" cy="358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980000"/>
                </a:solidFill>
                <a:latin typeface="Pacifico"/>
                <a:ea typeface="Pacifico"/>
                <a:cs typeface="Pacifico"/>
                <a:sym typeface="Pacifico"/>
              </a:rPr>
              <a:t>Методы реализации проекта:</a:t>
            </a:r>
            <a:endParaRPr>
              <a:solidFill>
                <a:srgbClr val="9800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-434340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Pacifico"/>
              <a:buAutoNum type="arabicPeriod"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Общение между студентами, преподавателями, работниками университета;</a:t>
            </a:r>
            <a:endParaRPr>
              <a:latin typeface="Pacifico"/>
              <a:ea typeface="Pacifico"/>
              <a:cs typeface="Pacifico"/>
              <a:sym typeface="Pacifico"/>
            </a:endParaRPr>
          </a:p>
          <a:p>
            <a:pPr indent="-434340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Pacifico"/>
              <a:buAutoNum type="arabicPeriod"/>
            </a:pPr>
            <a:r>
              <a:rPr lang="ru">
                <a:latin typeface="Pacifico"/>
                <a:ea typeface="Pacifico"/>
                <a:cs typeface="Pacifico"/>
                <a:sym typeface="Pacifico"/>
              </a:rPr>
              <a:t>Личные коллекции сотрудников университета.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